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1C427D6-0952-4150-AF00-153F2A4CE15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F238D7C-F78B-4077-B370-FB4E7772DA5D}" type="datetimeFigureOut">
              <a:rPr lang="fr-FR"/>
              <a:pPr>
                <a:defRPr/>
              </a:pPr>
              <a:t>17/09/2013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F3FF753-C594-47EB-8242-53630597D0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F18B2-FCC4-4A62-91A6-917273CE7B4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CA154-E6D1-4ED7-A7D0-C6C39561D5A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7079F-7DE8-45F0-AE78-50AB90F6B12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BD23A-DF7A-4EB7-8DEA-37061437571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FCBF0-FEDD-4B19-98DE-DD254A47519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B9FF0-78DD-4EC5-BC32-F2432748F75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D5115-0622-4C0A-876D-B00297A5E19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E0E56-555D-4E74-894D-5EE60FDC1A6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990B9-2F1F-46B3-83E6-BA485AC5162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BF3B9-3DC1-4428-AA4A-EA0D4EA6070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53E2C-2FFF-42CA-9502-1336BE7A718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0C7F0-994D-437E-AD93-177A1CF7B9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4109ED8-7C9B-4B4D-82C2-CF2BEDE8E45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1031" name="Image 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648700" y="6165850"/>
            <a:ext cx="434975" cy="620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r-FR" smtClean="0">
                <a:latin typeface="Arial Black" pitchFamily="34" charset="0"/>
              </a:rPr>
              <a:t>Accord de Génération</a:t>
            </a:r>
            <a:br>
              <a:rPr lang="fr-FR" smtClean="0">
                <a:latin typeface="Arial Black" pitchFamily="34" charset="0"/>
              </a:rPr>
            </a:br>
            <a:r>
              <a:rPr lang="fr-FR" sz="2000" smtClean="0">
                <a:latin typeface="Arial Black" pitchFamily="34" charset="0"/>
              </a:rPr>
              <a:t>réunion n°3</a:t>
            </a:r>
            <a:endParaRPr lang="fr-FR" smtClean="0">
              <a:latin typeface="Arial Black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39975" y="4652963"/>
            <a:ext cx="6400800" cy="1033462"/>
          </a:xfrm>
        </p:spPr>
        <p:txBody>
          <a:bodyPr/>
          <a:lstStyle/>
          <a:p>
            <a:pPr algn="r" eaLnBrk="1" hangingPunct="1"/>
            <a:r>
              <a:rPr lang="fr-FR" sz="2800" smtClean="0">
                <a:latin typeface="Calibri" pitchFamily="34" charset="0"/>
              </a:rPr>
              <a:t>Propositions CGT</a:t>
            </a:r>
          </a:p>
          <a:p>
            <a:pPr algn="r" eaLnBrk="1" hangingPunct="1"/>
            <a:r>
              <a:rPr lang="fr-FR" sz="2800" smtClean="0">
                <a:latin typeface="Calibri" pitchFamily="34" charset="0"/>
              </a:rPr>
              <a:t>17 septembre 2013</a:t>
            </a:r>
          </a:p>
        </p:txBody>
      </p:sp>
      <p:pic>
        <p:nvPicPr>
          <p:cNvPr id="2052" name="Imag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700" y="144463"/>
            <a:ext cx="1158875" cy="1652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808472-942D-40FA-BC4C-80953C35172E}" type="slidenum">
              <a:rPr lang="fr-FR" smtClean="0"/>
              <a:pPr/>
              <a:t>1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8856662" cy="1143000"/>
          </a:xfrm>
        </p:spPr>
        <p:txBody>
          <a:bodyPr/>
          <a:lstStyle/>
          <a:p>
            <a:pPr eaLnBrk="1" hangingPunct="1"/>
            <a:r>
              <a:rPr lang="fr-FR" sz="4000" b="1" smtClean="0">
                <a:solidFill>
                  <a:srgbClr val="0000FF"/>
                </a:solidFill>
              </a:rPr>
              <a:t>Accompagnement Carrière Séniors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686800" cy="5400675"/>
          </a:xfrm>
        </p:spPr>
        <p:txBody>
          <a:bodyPr/>
          <a:lstStyle/>
          <a:p>
            <a:pPr eaLnBrk="1" hangingPunct="1"/>
            <a:r>
              <a:rPr lang="fr-FR" smtClean="0"/>
              <a:t>Suivi de carrière spécifique</a:t>
            </a:r>
          </a:p>
          <a:p>
            <a:pPr lvl="1" algn="ctr" eaLnBrk="1" hangingPunct="1">
              <a:buFontTx/>
              <a:buNone/>
            </a:pPr>
            <a:endParaRPr lang="fr-FR" sz="1800" b="1" smtClean="0">
              <a:solidFill>
                <a:srgbClr val="FF0000"/>
              </a:solidFill>
            </a:endParaRPr>
          </a:p>
          <a:p>
            <a:pPr lvl="1" algn="ctr" eaLnBrk="1" hangingPunct="1">
              <a:buFontTx/>
              <a:buNone/>
            </a:pPr>
            <a:r>
              <a:rPr lang="fr-FR" sz="2000" b="1" smtClean="0">
                <a:solidFill>
                  <a:srgbClr val="FF0000"/>
                </a:solidFill>
              </a:rPr>
              <a:t>Non pénible : à partir de 55 ans</a:t>
            </a:r>
          </a:p>
          <a:p>
            <a:pPr lvl="1" algn="ctr" eaLnBrk="1" hangingPunct="1">
              <a:buFontTx/>
              <a:buNone/>
            </a:pPr>
            <a:r>
              <a:rPr lang="fr-FR" sz="2000" b="1" smtClean="0">
                <a:solidFill>
                  <a:srgbClr val="FF0000"/>
                </a:solidFill>
              </a:rPr>
              <a:t>Pénible (</a:t>
            </a:r>
            <a:r>
              <a:rPr lang="fr-FR" sz="2000" b="1" smtClean="0">
                <a:solidFill>
                  <a:srgbClr val="FF0000"/>
                </a:solidFill>
                <a:cs typeface="Arial" charset="0"/>
              </a:rPr>
              <a:t>&lt; 20 ans qqsoit l’entreprise) </a:t>
            </a:r>
            <a:r>
              <a:rPr lang="fr-FR" sz="2000" b="1" smtClean="0">
                <a:solidFill>
                  <a:srgbClr val="FF0000"/>
                </a:solidFill>
              </a:rPr>
              <a:t>: à partir de 50 ans</a:t>
            </a:r>
          </a:p>
          <a:p>
            <a:pPr lvl="1" algn="ctr" eaLnBrk="1" hangingPunct="1">
              <a:buFontTx/>
              <a:buNone/>
            </a:pPr>
            <a:r>
              <a:rPr lang="fr-FR" sz="2000" b="1" smtClean="0">
                <a:solidFill>
                  <a:srgbClr val="FF0000"/>
                </a:solidFill>
              </a:rPr>
              <a:t>Pénible (</a:t>
            </a:r>
            <a:r>
              <a:rPr lang="fr-FR" sz="2000" b="1" smtClean="0">
                <a:solidFill>
                  <a:srgbClr val="FF0000"/>
                </a:solidFill>
                <a:cs typeface="Arial" charset="0"/>
              </a:rPr>
              <a:t>≥ 20 ans qqsoit l’entreprise) : </a:t>
            </a:r>
            <a:r>
              <a:rPr lang="fr-FR" sz="2000" b="1" smtClean="0">
                <a:solidFill>
                  <a:srgbClr val="FF0000"/>
                </a:solidFill>
              </a:rPr>
              <a:t>à partir de </a:t>
            </a:r>
            <a:r>
              <a:rPr lang="fr-FR" sz="2000" b="1" smtClean="0">
                <a:solidFill>
                  <a:srgbClr val="FF0000"/>
                </a:solidFill>
                <a:cs typeface="Arial" charset="0"/>
              </a:rPr>
              <a:t>45 ans</a:t>
            </a:r>
            <a:r>
              <a:rPr lang="fr-FR" sz="2000" b="1" smtClean="0">
                <a:solidFill>
                  <a:srgbClr val="FF0000"/>
                </a:solidFill>
              </a:rPr>
              <a:t> </a:t>
            </a:r>
          </a:p>
          <a:p>
            <a:pPr lvl="1" eaLnBrk="1" hangingPunct="1"/>
            <a:endParaRPr lang="fr-FR" sz="1000" smtClean="0"/>
          </a:p>
          <a:p>
            <a:pPr lvl="1" eaLnBrk="1" hangingPunct="1"/>
            <a:r>
              <a:rPr lang="fr-FR" smtClean="0"/>
              <a:t>Reconversion interne transverse</a:t>
            </a:r>
          </a:p>
          <a:p>
            <a:pPr lvl="1" eaLnBrk="1" hangingPunct="1"/>
            <a:r>
              <a:rPr lang="fr-FR" smtClean="0"/>
              <a:t>Reconversion externe</a:t>
            </a:r>
          </a:p>
          <a:p>
            <a:pPr lvl="1" eaLnBrk="1" hangingPunct="1"/>
            <a:r>
              <a:rPr lang="fr-FR" smtClean="0"/>
              <a:t>Evolution</a:t>
            </a:r>
          </a:p>
          <a:p>
            <a:pPr lvl="2" eaLnBrk="1" hangingPunct="1"/>
            <a:r>
              <a:rPr lang="fr-FR" smtClean="0"/>
              <a:t>Évolution CSP supérieure (tech ou ingé « maison »)</a:t>
            </a:r>
          </a:p>
          <a:p>
            <a:pPr lvl="2" eaLnBrk="1" hangingPunct="1"/>
            <a:r>
              <a:rPr lang="fr-FR" smtClean="0"/>
              <a:t>Ancienneté mini. sur coef. à Soitec</a:t>
            </a:r>
          </a:p>
          <a:p>
            <a:pPr lvl="3" eaLnBrk="1" hangingPunct="1">
              <a:buFontTx/>
              <a:buNone/>
            </a:pPr>
            <a:r>
              <a:rPr lang="fr-FR" smtClean="0"/>
              <a:t>	</a:t>
            </a:r>
            <a:r>
              <a:rPr lang="fr-FR" smtClean="0">
                <a:sym typeface="Wingdings" pitchFamily="2" charset="2"/>
              </a:rPr>
              <a:t> </a:t>
            </a:r>
            <a:r>
              <a:rPr lang="fr-FR" smtClean="0"/>
              <a:t>opérateur : 15 ans à 215 mini.</a:t>
            </a:r>
          </a:p>
          <a:p>
            <a:pPr lvl="3" eaLnBrk="1" hangingPunct="1">
              <a:buFontTx/>
              <a:buNone/>
            </a:pPr>
            <a:r>
              <a:rPr lang="fr-FR" smtClean="0"/>
              <a:t>	</a:t>
            </a:r>
            <a:r>
              <a:rPr lang="fr-FR" smtClean="0">
                <a:sym typeface="Wingdings" pitchFamily="2" charset="2"/>
              </a:rPr>
              <a:t> </a:t>
            </a:r>
            <a:r>
              <a:rPr lang="fr-FR" smtClean="0"/>
              <a:t>techniciens : 10 ans à 335 mini. </a:t>
            </a:r>
          </a:p>
        </p:txBody>
      </p:sp>
      <p:sp>
        <p:nvSpPr>
          <p:cNvPr id="307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000F35-6CE1-4FBA-AA1E-310DD75741F8}" type="slidenum">
              <a:rPr lang="fr-FR" smtClean="0"/>
              <a:pPr/>
              <a:t>2</a:t>
            </a:fld>
            <a:endParaRPr lang="fr-FR" smtClean="0"/>
          </a:p>
        </p:txBody>
      </p:sp>
      <p:sp>
        <p:nvSpPr>
          <p:cNvPr id="5" name="Rectangle 4"/>
          <p:cNvSpPr/>
          <p:nvPr/>
        </p:nvSpPr>
        <p:spPr>
          <a:xfrm>
            <a:off x="1547813" y="1916113"/>
            <a:ext cx="6985000" cy="12969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b="1" dirty="0"/>
          </a:p>
        </p:txBody>
      </p:sp>
      <p:sp>
        <p:nvSpPr>
          <p:cNvPr id="3078" name="ZoneTexte 5"/>
          <p:cNvSpPr txBox="1">
            <a:spLocks noChangeArrowheads="1"/>
          </p:cNvSpPr>
          <p:nvPr/>
        </p:nvSpPr>
        <p:spPr bwMode="auto">
          <a:xfrm>
            <a:off x="179388" y="1989138"/>
            <a:ext cx="1223962" cy="1076325"/>
          </a:xfrm>
          <a:prstGeom prst="rect">
            <a:avLst/>
          </a:prstGeom>
          <a:solidFill>
            <a:srgbClr val="FFFF00">
              <a:alpha val="3294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3200" b="1">
                <a:solidFill>
                  <a:srgbClr val="0000FF"/>
                </a:solidFill>
              </a:rPr>
              <a:t>Pour Qui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fr-FR" b="1" smtClean="0">
                <a:solidFill>
                  <a:srgbClr val="0000FF"/>
                </a:solidFill>
              </a:rPr>
              <a:t>Aménagement carrière (séniors)</a:t>
            </a:r>
          </a:p>
        </p:txBody>
      </p:sp>
      <p:graphicFrame>
        <p:nvGraphicFramePr>
          <p:cNvPr id="3192" name="Group 120"/>
          <p:cNvGraphicFramePr>
            <a:graphicFrameLocks noGrp="1"/>
          </p:cNvGraphicFramePr>
          <p:nvPr>
            <p:ph idx="1"/>
          </p:nvPr>
        </p:nvGraphicFramePr>
        <p:xfrm>
          <a:off x="179388" y="1125538"/>
          <a:ext cx="8785225" cy="4939222"/>
        </p:xfrm>
        <a:graphic>
          <a:graphicData uri="http://schemas.openxmlformats.org/drawingml/2006/table">
            <a:tbl>
              <a:tblPr/>
              <a:tblGrid>
                <a:gridCol w="2928937"/>
                <a:gridCol w="2927350"/>
                <a:gridCol w="2928938"/>
              </a:tblGrid>
              <a:tr h="5032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Non Pénible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Pénible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1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Sénior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≥ 55 ans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≥ 50 ans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0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Horaire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Admins (sauf si pénibilité autre que horaire au sens légal)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Toutes les équipes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0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Temps Partiel majoré à 100%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55-60 ans : 90%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60-65 ans : 80%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50-55 ans : 90%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55-60 ans : 80%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60-65 ans : 70%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6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Aménagement d’horaire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Télétravail      (conditions à négocier)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Changement d’horaire (si souhaité) avec maintien de la prime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Fin des remontes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Augmentation temps de pause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4000" b="1" smtClean="0">
                <a:solidFill>
                  <a:srgbClr val="0000FF"/>
                </a:solidFill>
              </a:rPr>
              <a:t>Suivi des Populations </a:t>
            </a:r>
            <a:br>
              <a:rPr lang="fr-FR" sz="4000" b="1" smtClean="0">
                <a:solidFill>
                  <a:srgbClr val="0000FF"/>
                </a:solidFill>
              </a:rPr>
            </a:br>
            <a:r>
              <a:rPr lang="fr-FR" sz="4000" b="1" smtClean="0">
                <a:solidFill>
                  <a:srgbClr val="0000FF"/>
                </a:solidFill>
              </a:rPr>
              <a:t>(juniors &amp; séniors)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686800" cy="3992563"/>
          </a:xfrm>
        </p:spPr>
        <p:txBody>
          <a:bodyPr/>
          <a:lstStyle/>
          <a:p>
            <a:pPr eaLnBrk="1" hangingPunct="1"/>
            <a:r>
              <a:rPr lang="fr-FR" smtClean="0"/>
              <a:t>Demande de suivi spécifique annuel concernant l’évolution séniors &amp; juniors</a:t>
            </a:r>
          </a:p>
          <a:p>
            <a:pPr eaLnBrk="1" hangingPunct="1"/>
            <a:r>
              <a:rPr lang="fr-FR" smtClean="0"/>
              <a:t>Objectif : différencier les raisons des évolutions</a:t>
            </a:r>
          </a:p>
          <a:p>
            <a:pPr lvl="3" eaLnBrk="1" hangingPunct="1"/>
            <a:r>
              <a:rPr lang="fr-FR" smtClean="0"/>
              <a:t>Mécanique : vieillissement</a:t>
            </a:r>
          </a:p>
          <a:p>
            <a:pPr lvl="3" eaLnBrk="1" hangingPunct="1"/>
            <a:r>
              <a:rPr lang="fr-FR" smtClean="0"/>
              <a:t>RH : rupture de contrat (licenciement, démission, rupture conventionnelle), embauches </a:t>
            </a:r>
          </a:p>
        </p:txBody>
      </p:sp>
      <p:sp>
        <p:nvSpPr>
          <p:cNvPr id="512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5110C2-D32A-44FD-ACEF-EF0B717B6817}" type="slidenum">
              <a:rPr lang="fr-FR" smtClean="0"/>
              <a:pPr/>
              <a:t>4</a:t>
            </a:fld>
            <a:endParaRPr lang="fr-F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fr-FR" sz="4000" b="1" smtClean="0">
                <a:solidFill>
                  <a:srgbClr val="0000FF"/>
                </a:solidFill>
              </a:rPr>
              <a:t>Maintien dans l’emploi des séniors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76475"/>
            <a:ext cx="8229600" cy="3849688"/>
          </a:xfrm>
        </p:spPr>
        <p:txBody>
          <a:bodyPr/>
          <a:lstStyle/>
          <a:p>
            <a:pPr eaLnBrk="1" hangingPunct="1"/>
            <a:r>
              <a:rPr lang="fr-FR" smtClean="0"/>
              <a:t>Cf. accord séniors en cours</a:t>
            </a:r>
          </a:p>
          <a:p>
            <a:pPr eaLnBrk="1" hangingPunct="1"/>
            <a:r>
              <a:rPr lang="fr-FR" smtClean="0"/>
              <a:t>Objectif : 6% pour population </a:t>
            </a:r>
            <a:r>
              <a:rPr lang="fr-FR" smtClean="0">
                <a:cs typeface="Arial" charset="0"/>
              </a:rPr>
              <a:t>≥ 50 ans. A revoir à chaque accord (vieillissement de la population)</a:t>
            </a:r>
          </a:p>
          <a:p>
            <a:pPr eaLnBrk="1" hangingPunct="1"/>
            <a:r>
              <a:rPr lang="fr-FR" smtClean="0">
                <a:cs typeface="Arial" charset="0"/>
              </a:rPr>
              <a:t>A minima garder le nombre de séniors actuel (qqsoit l’évolution de l’effectif)</a:t>
            </a:r>
          </a:p>
          <a:p>
            <a:pPr eaLnBrk="1" hangingPunct="1"/>
            <a:endParaRPr lang="fr-FR" smtClean="0">
              <a:cs typeface="Arial" charset="0"/>
            </a:endParaRPr>
          </a:p>
        </p:txBody>
      </p:sp>
      <p:sp>
        <p:nvSpPr>
          <p:cNvPr id="614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F1C8D1-2B5A-493C-A505-A590930759F9}" type="slidenum">
              <a:rPr lang="fr-FR" smtClean="0"/>
              <a:pPr/>
              <a:t>5</a:t>
            </a:fld>
            <a:endParaRPr lang="fr-F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b="1" smtClean="0">
                <a:solidFill>
                  <a:srgbClr val="0000FF"/>
                </a:solidFill>
              </a:rPr>
              <a:t>Embauche juniors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eaLnBrk="1" hangingPunct="1"/>
            <a:r>
              <a:rPr lang="fr-FR" smtClean="0"/>
              <a:t>Contexte : crise à Soitec</a:t>
            </a:r>
          </a:p>
          <a:p>
            <a:pPr eaLnBrk="1" hangingPunct="1"/>
            <a:r>
              <a:rPr lang="fr-FR" smtClean="0"/>
              <a:t>Contrats apprentissage et de professionnalisation : + x % (à négocier)</a:t>
            </a:r>
          </a:p>
          <a:p>
            <a:pPr eaLnBrk="1" hangingPunct="1"/>
            <a:r>
              <a:rPr lang="fr-FR" smtClean="0"/>
              <a:t>Si retour à profitabilité (à définir avec direction) : engagement chiffré (en % du nb de contrats) sur embauche CDI des juniors en contrat</a:t>
            </a:r>
          </a:p>
        </p:txBody>
      </p:sp>
      <p:sp>
        <p:nvSpPr>
          <p:cNvPr id="717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702DA8-8CB5-44C1-8075-66F374BF4C60}" type="slidenum">
              <a:rPr lang="fr-FR" smtClean="0"/>
              <a:pPr/>
              <a:t>6</a:t>
            </a:fld>
            <a:endParaRPr lang="fr-FR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fr-FR" b="1" smtClean="0">
                <a:solidFill>
                  <a:srgbClr val="0000FF"/>
                </a:solidFill>
              </a:rPr>
              <a:t>Tutorat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4713288"/>
          </a:xfrm>
        </p:spPr>
        <p:txBody>
          <a:bodyPr/>
          <a:lstStyle/>
          <a:p>
            <a:pPr eaLnBrk="1" hangingPunct="1"/>
            <a:r>
              <a:rPr lang="fr-FR" smtClean="0"/>
              <a:t>Mise en place d’un tuteur pour chaque junior (</a:t>
            </a:r>
            <a:r>
              <a:rPr lang="fr-FR" smtClean="0">
                <a:cs typeface="Arial" charset="0"/>
              </a:rPr>
              <a:t>≤ 26 ans)</a:t>
            </a:r>
            <a:r>
              <a:rPr lang="fr-FR" smtClean="0"/>
              <a:t> en place à Soitec (qqsoit le contrat)</a:t>
            </a:r>
          </a:p>
          <a:p>
            <a:pPr eaLnBrk="1" hangingPunct="1"/>
            <a:r>
              <a:rPr lang="fr-FR" smtClean="0"/>
              <a:t>Valorisation du statut de tuteur (sénior)</a:t>
            </a:r>
          </a:p>
          <a:p>
            <a:pPr lvl="3" eaLnBrk="1" hangingPunct="1"/>
            <a:r>
              <a:rPr lang="fr-FR" smtClean="0"/>
              <a:t>Préalable : Chiffrage du % de temps alloué</a:t>
            </a:r>
          </a:p>
          <a:p>
            <a:pPr lvl="3" eaLnBrk="1" hangingPunct="1"/>
            <a:r>
              <a:rPr lang="fr-FR" smtClean="0"/>
              <a:t>Opérateur : passage de 215 à 225</a:t>
            </a:r>
          </a:p>
          <a:p>
            <a:pPr lvl="3" eaLnBrk="1" hangingPunct="1"/>
            <a:r>
              <a:rPr lang="fr-FR" smtClean="0"/>
              <a:t>Techniciens : passage de 285 à 305</a:t>
            </a:r>
          </a:p>
          <a:p>
            <a:pPr lvl="3" eaLnBrk="1" hangingPunct="1"/>
            <a:r>
              <a:rPr lang="fr-FR" smtClean="0"/>
              <a:t>Cadre : +1 dans la grille interne</a:t>
            </a:r>
          </a:p>
          <a:p>
            <a:pPr eaLnBrk="1" hangingPunct="1"/>
            <a:r>
              <a:rPr lang="fr-FR" smtClean="0"/>
              <a:t>Groupe de travail sur le sujet</a:t>
            </a:r>
          </a:p>
          <a:p>
            <a:pPr lvl="3" eaLnBrk="1" hangingPunct="1">
              <a:buFontTx/>
              <a:buNone/>
            </a:pPr>
            <a:r>
              <a:rPr lang="fr-FR" smtClean="0"/>
              <a:t>À partir des travaux de Jasmine LINZER (mémoire stage Master RH à Soitec)</a:t>
            </a:r>
          </a:p>
          <a:p>
            <a:pPr lvl="3" eaLnBrk="1" hangingPunct="1">
              <a:buFontTx/>
              <a:buNone/>
            </a:pPr>
            <a:r>
              <a:rPr lang="fr-FR" smtClean="0"/>
              <a:t>+ autres contributions sur le sujet</a:t>
            </a:r>
          </a:p>
        </p:txBody>
      </p:sp>
      <p:sp>
        <p:nvSpPr>
          <p:cNvPr id="819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0899AC-F919-4FF1-BBA0-13407C60024D}" type="slidenum">
              <a:rPr lang="fr-FR" smtClean="0"/>
              <a:pPr/>
              <a:t>7</a:t>
            </a:fld>
            <a:endParaRPr lang="fr-FR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b="1" smtClean="0">
                <a:solidFill>
                  <a:srgbClr val="0000FF"/>
                </a:solidFill>
              </a:rPr>
              <a:t>Egalité Femme / Homme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81300"/>
            <a:ext cx="8686800" cy="3344863"/>
          </a:xfrm>
        </p:spPr>
        <p:txBody>
          <a:bodyPr/>
          <a:lstStyle/>
          <a:p>
            <a:pPr eaLnBrk="1" hangingPunct="1"/>
            <a:r>
              <a:rPr lang="fr-FR" smtClean="0"/>
              <a:t>Enveloppe de réajustement spécifique pour les femmes de + de 50 ans avec 10 ans d’ancienneté mini. à Soitec (à négocier)</a:t>
            </a:r>
          </a:p>
          <a:p>
            <a:pPr eaLnBrk="1" hangingPunct="1"/>
            <a:endParaRPr lang="fr-FR" smtClean="0"/>
          </a:p>
          <a:p>
            <a:pPr eaLnBrk="1" hangingPunct="1"/>
            <a:endParaRPr lang="fr-FR" smtClean="0"/>
          </a:p>
        </p:txBody>
      </p:sp>
      <p:sp>
        <p:nvSpPr>
          <p:cNvPr id="922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336543-F67A-4B1A-A9FE-A6215A13A273}" type="slidenum">
              <a:rPr lang="fr-FR" smtClean="0"/>
              <a:pPr/>
              <a:t>8</a:t>
            </a:fld>
            <a:endParaRPr lang="fr-FR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b="1" smtClean="0">
                <a:solidFill>
                  <a:srgbClr val="0000FF"/>
                </a:solidFill>
              </a:rPr>
              <a:t>Prime de départ à la retraite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76475"/>
            <a:ext cx="8229600" cy="3849688"/>
          </a:xfrm>
        </p:spPr>
        <p:txBody>
          <a:bodyPr/>
          <a:lstStyle/>
          <a:p>
            <a:pPr eaLnBrk="1" hangingPunct="1"/>
            <a:r>
              <a:rPr lang="fr-FR" smtClean="0"/>
              <a:t>Proportionnelle au nombre d’années d’ancienneté à Soitec</a:t>
            </a:r>
          </a:p>
          <a:p>
            <a:pPr eaLnBrk="1" hangingPunct="1"/>
            <a:r>
              <a:rPr lang="fr-FR" smtClean="0"/>
              <a:t>1000</a:t>
            </a:r>
            <a:r>
              <a:rPr lang="fr-FR" smtClean="0">
                <a:cs typeface="Arial" charset="0"/>
              </a:rPr>
              <a:t>€ / an sur poste pénible</a:t>
            </a:r>
          </a:p>
          <a:p>
            <a:pPr eaLnBrk="1" hangingPunct="1"/>
            <a:r>
              <a:rPr lang="fr-FR" smtClean="0"/>
              <a:t>750</a:t>
            </a:r>
            <a:r>
              <a:rPr lang="fr-FR" smtClean="0">
                <a:cs typeface="Arial" charset="0"/>
              </a:rPr>
              <a:t>€ / an sur poste non pénible</a:t>
            </a:r>
          </a:p>
          <a:p>
            <a:pPr eaLnBrk="1" hangingPunct="1"/>
            <a:endParaRPr lang="fr-FR" smtClean="0">
              <a:cs typeface="Arial" charset="0"/>
            </a:endParaRPr>
          </a:p>
        </p:txBody>
      </p:sp>
      <p:sp>
        <p:nvSpPr>
          <p:cNvPr id="1024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67A21C-A11B-4D4C-931E-56C898DAE554}" type="slidenum">
              <a:rPr lang="fr-FR" smtClean="0"/>
              <a:pPr/>
              <a:t>9</a:t>
            </a:fld>
            <a:endParaRPr lang="fr-FR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441</Words>
  <Application>Microsoft Office PowerPoint</Application>
  <PresentationFormat>Affichage à l'écran (4:3)</PresentationFormat>
  <Paragraphs>75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Arial Black</vt:lpstr>
      <vt:lpstr>Wingdings</vt:lpstr>
      <vt:lpstr>Modèle par défaut</vt:lpstr>
      <vt:lpstr>Accord de Génération réunion n°3</vt:lpstr>
      <vt:lpstr>Accompagnement Carrière Séniors</vt:lpstr>
      <vt:lpstr>Aménagement carrière (séniors)</vt:lpstr>
      <vt:lpstr>Suivi des Populations  (juniors &amp; séniors)</vt:lpstr>
      <vt:lpstr>Maintien dans l’emploi des séniors</vt:lpstr>
      <vt:lpstr>Embauche juniors</vt:lpstr>
      <vt:lpstr>Tutorat</vt:lpstr>
      <vt:lpstr>Egalité Femme / Homme</vt:lpstr>
      <vt:lpstr>Prime de départ à la retraite</vt:lpstr>
    </vt:vector>
  </TitlesOfParts>
  <Company>SOITEC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Accord de Génération</dc:title>
  <dc:creator>fll</dc:creator>
  <cp:lastModifiedBy>fll</cp:lastModifiedBy>
  <cp:revision>19</cp:revision>
  <dcterms:created xsi:type="dcterms:W3CDTF">2013-09-16T14:30:06Z</dcterms:created>
  <dcterms:modified xsi:type="dcterms:W3CDTF">2013-09-17T09:51:23Z</dcterms:modified>
</cp:coreProperties>
</file>